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scikit-learn.org/" TargetMode="External"/><Relationship Id="rId7" Type="http://schemas.openxmlformats.org/officeDocument/2006/relationships/hyperlink" Target="https://catboost.ai/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5" Type="http://schemas.openxmlformats.org/officeDocument/2006/relationships/image" Target="../media/image-10-4.png"/><Relationship Id="rId6" Type="http://schemas.openxmlformats.org/officeDocument/2006/relationships/image" Target="../media/image-10-5.svg"/><Relationship Id="rId8" Type="http://schemas.openxmlformats.org/officeDocument/2006/relationships/image" Target="../media/image-10-6.png"/><Relationship Id="rId9" Type="http://schemas.openxmlformats.org/officeDocument/2006/relationships/image" Target="../media/image-10-7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End-to-End Car Price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Author: Abdelrahman Solii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2025-12-07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76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966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Further information and resources can be found through these references: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3221712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214688"/>
            <a:ext cx="4421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Scikit-learn Documentation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051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5200" y="4528661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17306" y="4521637"/>
            <a:ext cx="3741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CatBoost Documentation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017306" y="50120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https://catboost.ai/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00" y="5835610"/>
            <a:ext cx="340162" cy="3401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17306" y="5828586"/>
            <a:ext cx="5781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Used Car Price Prediction Examples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017306" y="63190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Analytics Vidhya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64858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Abstract &amp; Introduction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6165" y="2417207"/>
            <a:ext cx="765167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aims to predict car resale prices using machine learning, addressing the used car market's inconsistent pricing and lack of transparency. We develop a model that accurately estimates car prices and includes a web interface for real-time predictions.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6165" y="4021455"/>
            <a:ext cx="3719274" cy="1615083"/>
          </a:xfrm>
          <a:prstGeom prst="roundRect">
            <a:avLst>
              <a:gd name="adj" fmla="val 6794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23305" y="4021455"/>
            <a:ext cx="91440" cy="1615083"/>
          </a:xfrm>
          <a:prstGeom prst="roundRect">
            <a:avLst>
              <a:gd name="adj" fmla="val 34975"/>
            </a:avLst>
          </a:prstGeom>
          <a:solidFill>
            <a:srgbClr val="DCFF50"/>
          </a:solidFill>
          <a:ln/>
        </p:spPr>
      </p:sp>
      <p:sp>
        <p:nvSpPr>
          <p:cNvPr id="7" name="Text 4"/>
          <p:cNvSpPr/>
          <p:nvPr/>
        </p:nvSpPr>
        <p:spPr>
          <a:xfrm>
            <a:off x="1050727" y="4257437"/>
            <a:ext cx="3038237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 Estimation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50727" y="4718328"/>
            <a:ext cx="3178731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accurate and reliable price predictions.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678561" y="4021455"/>
            <a:ext cx="3719274" cy="1615083"/>
          </a:xfrm>
          <a:prstGeom prst="roundRect">
            <a:avLst>
              <a:gd name="adj" fmla="val 6794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5701" y="4021455"/>
            <a:ext cx="91440" cy="1615083"/>
          </a:xfrm>
          <a:prstGeom prst="roundRect">
            <a:avLst>
              <a:gd name="adj" fmla="val 34975"/>
            </a:avLst>
          </a:prstGeom>
          <a:solidFill>
            <a:srgbClr val="DCFF50"/>
          </a:solidFill>
          <a:ln/>
        </p:spPr>
      </p:sp>
      <p:sp>
        <p:nvSpPr>
          <p:cNvPr id="11" name="Text 8"/>
          <p:cNvSpPr/>
          <p:nvPr/>
        </p:nvSpPr>
        <p:spPr>
          <a:xfrm>
            <a:off x="4983123" y="425743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Analyze Datasets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983123" y="4718328"/>
            <a:ext cx="3178731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features impacting car prices.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6165" y="5849660"/>
            <a:ext cx="3719274" cy="1615083"/>
          </a:xfrm>
          <a:prstGeom prst="roundRect">
            <a:avLst>
              <a:gd name="adj" fmla="val 6794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23305" y="5849660"/>
            <a:ext cx="91440" cy="1615083"/>
          </a:xfrm>
          <a:prstGeom prst="roundRect">
            <a:avLst>
              <a:gd name="adj" fmla="val 34975"/>
            </a:avLst>
          </a:prstGeom>
          <a:solidFill>
            <a:srgbClr val="DCFF50"/>
          </a:solidFill>
          <a:ln/>
        </p:spPr>
      </p:sp>
      <p:sp>
        <p:nvSpPr>
          <p:cNvPr id="15" name="Text 12"/>
          <p:cNvSpPr/>
          <p:nvPr/>
        </p:nvSpPr>
        <p:spPr>
          <a:xfrm>
            <a:off x="1050727" y="608564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Deploy Model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050727" y="6546533"/>
            <a:ext cx="3178731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web interface for predictions.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9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83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dataset contains car features crucial for price prediction, collected from online listings and historical sales data.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46452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5407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19778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manufacturer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19778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 brand (e.g., Toyota, Hyundai)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70439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38481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38481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 model name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35471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224" y="449841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mileage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449841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Distance driven in km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00503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224" y="514873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engine_volume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14873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 size in liters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65535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224" y="57990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car_age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824" y="57990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in years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630566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224" y="644937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824" y="644937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Selling price (target variable)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9338"/>
            <a:ext cx="8165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Preprocessing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17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 modeling, data underwent rigorous preprocessing to ensure accuracy and consistency.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497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04843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79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6956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using mean/mode imputation.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1497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04843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679150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Duplicate Records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16956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to avoid bias in the model.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1497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504843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679150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169569"/>
            <a:ext cx="4196358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car_age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price_per_mileage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307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62493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36801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Categorical Encoding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272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LabelEncoder for various features.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307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62493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36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Train/Test Split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272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training, 20% testing for model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900"/>
            <a:ext cx="10547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4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observations from data visualization revealed significant correlations impacting car prices.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325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12121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00204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69236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CFF50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28625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Price Distribution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0899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car price: $18,559, median: $13,172.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0325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12121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300204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269236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CFF50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28625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3599497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Manufacturer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0899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BMW, Mercedes show higher mean prices.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0325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12121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300204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269236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CFF50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28625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3599497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Mileage vs. Price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0899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Negative correlation; higher mileage means lower price.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639991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12121"/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5609511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299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CFF50"/>
          </a:solidFill>
          <a:ln/>
        </p:spPr>
      </p:sp>
      <p:sp>
        <p:nvSpPr>
          <p:cNvPr id="25" name="Text 23"/>
          <p:cNvSpPr/>
          <p:nvPr/>
        </p:nvSpPr>
        <p:spPr>
          <a:xfrm>
            <a:off x="3861614" y="54699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Engine &amp; Power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051084" y="669738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 correlation with price.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428548" y="5639991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12121"/>
          </a:solidFill>
          <a:ln/>
        </p:spPr>
      </p:sp>
      <p:sp>
        <p:nvSpPr>
          <p:cNvPr id="29" name="Shape 27"/>
          <p:cNvSpPr/>
          <p:nvPr/>
        </p:nvSpPr>
        <p:spPr>
          <a:xfrm>
            <a:off x="7428548" y="5609511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30" name="Shape 28"/>
          <p:cNvSpPr/>
          <p:nvPr/>
        </p:nvSpPr>
        <p:spPr>
          <a:xfrm>
            <a:off x="10292298" y="5299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CFF50"/>
          </a:solidFill>
          <a:ln/>
        </p:spPr>
      </p:sp>
      <p:sp>
        <p:nvSpPr>
          <p:cNvPr id="31" name="Text 29"/>
          <p:cNvSpPr/>
          <p:nvPr/>
        </p:nvSpPr>
        <p:spPr>
          <a:xfrm>
            <a:off x="10496371" y="54699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Fuel Type &amp; Category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7685842" y="669738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SUVs and diesel cars tend to be more expensive.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2384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Selection &amp;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47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Several regression models were tested, with CatBoost Regressor emerging as the top performer.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12845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72046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653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CatBoost Regressor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077" y="386417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0.9998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6691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166.75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37078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653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XGBoost Regressor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5077" y="451449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0.9982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6691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469.53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2110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9653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077" y="516481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[INSERT]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691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[INSERT]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9341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CatBoost Regressor was selected for its superior accuracy and stability, trained with default parameters and early stopping.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77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CatBoost model demonstrated exceptional performance on the test set.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0.9998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R² Score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excellent fit to data.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3493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166.75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3493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RMSE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93493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error in price prediction.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506795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941.575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506795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RMSE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506795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Another measure of prediction accuracy.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60750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features influencing price include mileage, engine volume, car age, and manufacturer/model mean prices.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18530"/>
            <a:ext cx="6411635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Deployment Strategy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3641" y="1658779"/>
            <a:ext cx="756951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model is deployed for real-time predictions using Streamlit and Gunicorn, ensuring accessibility and scalability.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3641" y="2631400"/>
            <a:ext cx="3672245" cy="2562463"/>
          </a:xfrm>
          <a:prstGeom prst="roundRect">
            <a:avLst>
              <a:gd name="adj" fmla="val 1317"/>
            </a:avLst>
          </a:prstGeom>
          <a:solidFill>
            <a:srgbClr val="404040"/>
          </a:solidFill>
          <a:ln/>
        </p:spPr>
      </p:sp>
      <p:sp>
        <p:nvSpPr>
          <p:cNvPr id="6" name="Shape 3"/>
          <p:cNvSpPr/>
          <p:nvPr/>
        </p:nvSpPr>
        <p:spPr>
          <a:xfrm>
            <a:off x="6498550" y="2856309"/>
            <a:ext cx="674846" cy="674846"/>
          </a:xfrm>
          <a:prstGeom prst="roundRect">
            <a:avLst>
              <a:gd name="adj" fmla="val 13548403"/>
            </a:avLst>
          </a:prstGeom>
          <a:solidFill>
            <a:srgbClr val="DCFF5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4169" y="3041928"/>
            <a:ext cx="303609" cy="3036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98550" y="3756065"/>
            <a:ext cx="3222427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Install Dependencies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98550" y="4593908"/>
            <a:ext cx="3222427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0795" y="2631400"/>
            <a:ext cx="3672364" cy="2562463"/>
          </a:xfrm>
          <a:prstGeom prst="roundRect">
            <a:avLst>
              <a:gd name="adj" fmla="val 1317"/>
            </a:avLst>
          </a:prstGeom>
          <a:solidFill>
            <a:srgbClr val="404040"/>
          </a:solidFill>
          <a:ln/>
        </p:spPr>
      </p:sp>
      <p:sp>
        <p:nvSpPr>
          <p:cNvPr id="11" name="Shape 7"/>
          <p:cNvSpPr/>
          <p:nvPr/>
        </p:nvSpPr>
        <p:spPr>
          <a:xfrm>
            <a:off x="10395704" y="2856309"/>
            <a:ext cx="674846" cy="674846"/>
          </a:xfrm>
          <a:prstGeom prst="roundRect">
            <a:avLst>
              <a:gd name="adj" fmla="val 13548403"/>
            </a:avLst>
          </a:prstGeom>
          <a:solidFill>
            <a:srgbClr val="DCFF5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1323" y="3041928"/>
            <a:ext cx="303609" cy="3036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95704" y="375606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Run Locally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95704" y="4242435"/>
            <a:ext cx="3222546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car_pred_price.py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273641" y="5418773"/>
            <a:ext cx="7569517" cy="2195751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6" name="Shape 11"/>
          <p:cNvSpPr/>
          <p:nvPr/>
        </p:nvSpPr>
        <p:spPr>
          <a:xfrm>
            <a:off x="6498550" y="5643682"/>
            <a:ext cx="674846" cy="674846"/>
          </a:xfrm>
          <a:prstGeom prst="roundRect">
            <a:avLst>
              <a:gd name="adj" fmla="val 13548403"/>
            </a:avLst>
          </a:prstGeom>
          <a:solidFill>
            <a:srgbClr val="DCFF50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4169" y="5829300"/>
            <a:ext cx="303609" cy="3036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98550" y="654343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Via Gunicorn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6498550" y="7029807"/>
            <a:ext cx="711969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gunicorn car_pred_price:app --bind 0.0.0.0:5000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3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60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CatBoost model provides highly accurate car price predictions, driven by key factors like mileage and engine volume.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638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47159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Highly accurate predictions with CatBoost.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104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factors: mileage, engine volume, car age, manufacturer/model averages.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0638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Work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47159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location, demand trends, accident history.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5210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full web platform with user accounts.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63261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ensemble models for enhanced accuracy.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2025-12-07T09:20:39Z</dcterms:created>
  <dcterms:modified xsi:type="dcterms:W3CDTF">2025-12-07T09:20:39Z</dcterms:modified>
</cp:coreProperties>
</file>